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61" r:id="rId2"/>
    <p:sldId id="293" r:id="rId3"/>
    <p:sldId id="294" r:id="rId4"/>
    <p:sldId id="262" r:id="rId5"/>
    <p:sldId id="260" r:id="rId6"/>
    <p:sldId id="256" r:id="rId7"/>
    <p:sldId id="266" r:id="rId8"/>
    <p:sldId id="268" r:id="rId9"/>
    <p:sldId id="271" r:id="rId10"/>
    <p:sldId id="269" r:id="rId11"/>
    <p:sldId id="270" r:id="rId12"/>
    <p:sldId id="272" r:id="rId13"/>
    <p:sldId id="276" r:id="rId14"/>
    <p:sldId id="275" r:id="rId15"/>
    <p:sldId id="277" r:id="rId16"/>
    <p:sldId id="278" r:id="rId17"/>
    <p:sldId id="279" r:id="rId18"/>
    <p:sldId id="288" r:id="rId19"/>
    <p:sldId id="280" r:id="rId20"/>
    <p:sldId id="290" r:id="rId21"/>
    <p:sldId id="289" r:id="rId22"/>
    <p:sldId id="291" r:id="rId23"/>
    <p:sldId id="292" r:id="rId24"/>
    <p:sldId id="282" r:id="rId25"/>
    <p:sldId id="281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F4B30-98FB-471D-A8F4-99CA1D9F64DC}" type="datetimeFigureOut">
              <a:rPr lang="en-CA" smtClean="0"/>
              <a:t>2015-01-31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F4337-ACF1-4717-AE7F-360C21B2FA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9213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4337-ACF1-4717-AE7F-360C21B2FA3F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1094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4337-ACF1-4717-AE7F-360C21B2FA3F}" type="slidenum">
              <a:rPr lang="en-CA" smtClean="0"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465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rsonkent.com/map_archive/baltic_regions_1386.htm" TargetMode="External"/><Relationship Id="rId2" Type="http://schemas.openxmlformats.org/officeDocument/2006/relationships/hyperlink" Target="http://1.bp.blogspot.com/_KezhQ6waZT0/SDDkGU-R85I/AAAAAAAAEMw/N0DeJSIr8FA/s1600-h/mantua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up.harvard.edu/features/wilson/wilsoncemap.jp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History 321: </a:t>
            </a:r>
            <a:br>
              <a:rPr lang="en-US" sz="3600" dirty="0" smtClean="0"/>
            </a:br>
            <a:r>
              <a:rPr lang="en-US" sz="3600" dirty="0" smtClean="0"/>
              <a:t>State and Society in Early Modern Europe:</a:t>
            </a:r>
            <a:br>
              <a:rPr lang="en-US" sz="3600" dirty="0" smtClean="0"/>
            </a:br>
            <a:r>
              <a:rPr lang="en-US" sz="3600" dirty="0" smtClean="0"/>
              <a:t>The Thirty Years War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509683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695" y="152400"/>
            <a:ext cx="6587905" cy="1143000"/>
          </a:xfrm>
        </p:spPr>
        <p:txBody>
          <a:bodyPr>
            <a:noAutofit/>
          </a:bodyPr>
          <a:lstStyle/>
          <a:p>
            <a:r>
              <a:rPr lang="en-CA" sz="3600" dirty="0" smtClean="0"/>
              <a:t>Political and diplomatic developments</a:t>
            </a:r>
            <a:endParaRPr lang="en-CA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95400"/>
            <a:ext cx="5105400" cy="5562600"/>
          </a:xfrm>
        </p:spPr>
        <p:txBody>
          <a:bodyPr>
            <a:normAutofit lnSpcReduction="10000"/>
          </a:bodyPr>
          <a:lstStyle/>
          <a:p>
            <a:r>
              <a:rPr lang="en-CA" dirty="0"/>
              <a:t>Cardinal </a:t>
            </a:r>
            <a:r>
              <a:rPr lang="en-CA" dirty="0" smtClean="0"/>
              <a:t>Richelieu’s four strategies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general alliance against Spanish dominance and for European peace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bilateral alliances: money and troops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protection for weaker territories in exchange for transit of French troops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limited warfare for </a:t>
            </a:r>
            <a:r>
              <a:rPr lang="en-CA" smtClean="0"/>
              <a:t>the sake </a:t>
            </a:r>
            <a:r>
              <a:rPr lang="en-CA" dirty="0" smtClean="0"/>
              <a:t>of protection</a:t>
            </a:r>
          </a:p>
          <a:p>
            <a:pPr lvl="1"/>
            <a:r>
              <a:rPr lang="en-CA" dirty="0" smtClean="0"/>
              <a:t>strategy “fundamentally flawed” (p. 381).</a:t>
            </a:r>
          </a:p>
          <a:p>
            <a:pPr marL="1042416" lvl="1" indent="-457200">
              <a:buFont typeface="+mj-lt"/>
              <a:buAutoNum type="arabicPeriod"/>
            </a:pPr>
            <a:endParaRPr lang="en-CA" dirty="0" smtClean="0"/>
          </a:p>
          <a:p>
            <a:pPr marL="1042416" lvl="1" indent="-45720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3584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695" y="152400"/>
            <a:ext cx="6587905" cy="1143000"/>
          </a:xfrm>
        </p:spPr>
        <p:txBody>
          <a:bodyPr>
            <a:noAutofit/>
          </a:bodyPr>
          <a:lstStyle/>
          <a:p>
            <a:r>
              <a:rPr lang="en-CA" sz="3600" dirty="0" smtClean="0"/>
              <a:t>Political and diplomatic developments</a:t>
            </a:r>
            <a:endParaRPr lang="en-CA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95400"/>
            <a:ext cx="5105400" cy="5562600"/>
          </a:xfrm>
        </p:spPr>
        <p:txBody>
          <a:bodyPr>
            <a:normAutofit/>
          </a:bodyPr>
          <a:lstStyle/>
          <a:p>
            <a:r>
              <a:rPr lang="en-CA" dirty="0" smtClean="0"/>
              <a:t>Danish involvement</a:t>
            </a:r>
          </a:p>
          <a:p>
            <a:pPr lvl="1"/>
            <a:r>
              <a:rPr lang="en-CA" dirty="0" smtClean="0"/>
              <a:t>Christian IV (1588-1648)</a:t>
            </a:r>
          </a:p>
          <a:p>
            <a:pPr lvl="1"/>
            <a:r>
              <a:rPr lang="en-CA" dirty="0" smtClean="0"/>
              <a:t>interest in German bishoprics (p. 386)</a:t>
            </a:r>
          </a:p>
          <a:p>
            <a:pPr lvl="1"/>
            <a:r>
              <a:rPr lang="en-CA" dirty="0" smtClean="0"/>
              <a:t>rivalry with Sweden</a:t>
            </a:r>
          </a:p>
          <a:p>
            <a:pPr lvl="1"/>
            <a:r>
              <a:rPr lang="en-CA" dirty="0" smtClean="0"/>
              <a:t>Treaty of the Hague, 1625</a:t>
            </a:r>
          </a:p>
          <a:p>
            <a:pPr lvl="1"/>
            <a:endParaRPr lang="en-CA" dirty="0" smtClean="0"/>
          </a:p>
          <a:p>
            <a:pPr marL="1042416" lvl="1" indent="-457200">
              <a:buFont typeface="+mj-lt"/>
              <a:buAutoNum type="arabicPeriod"/>
            </a:pPr>
            <a:endParaRPr lang="en-CA" dirty="0" smtClean="0"/>
          </a:p>
          <a:p>
            <a:pPr marL="1042416" lvl="1" indent="-45720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7423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76200"/>
            <a:ext cx="6587905" cy="914400"/>
          </a:xfrm>
        </p:spPr>
        <p:txBody>
          <a:bodyPr>
            <a:noAutofit/>
          </a:bodyPr>
          <a:lstStyle/>
          <a:p>
            <a:r>
              <a:rPr lang="en-CA" sz="3600" dirty="0" smtClean="0"/>
              <a:t>Political and diplomatic developments</a:t>
            </a:r>
            <a:endParaRPr lang="en-CA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066800"/>
            <a:ext cx="5181600" cy="5791200"/>
          </a:xfrm>
        </p:spPr>
        <p:txBody>
          <a:bodyPr>
            <a:normAutofit/>
          </a:bodyPr>
          <a:lstStyle/>
          <a:p>
            <a:r>
              <a:rPr lang="en-CA" dirty="0" smtClean="0"/>
              <a:t>rise of Albrecht von </a:t>
            </a:r>
            <a:r>
              <a:rPr lang="en-CA" dirty="0" smtClean="0">
                <a:solidFill>
                  <a:srgbClr val="FFFF00"/>
                </a:solidFill>
              </a:rPr>
              <a:t>Wallenstein </a:t>
            </a:r>
            <a:r>
              <a:rPr lang="en-CA" dirty="0" smtClean="0"/>
              <a:t>(1583-1634)</a:t>
            </a:r>
          </a:p>
          <a:p>
            <a:pPr lvl="1"/>
            <a:r>
              <a:rPr lang="en-CA" dirty="0" smtClean="0"/>
              <a:t>defection to Emperor, 1619</a:t>
            </a:r>
          </a:p>
          <a:p>
            <a:pPr lvl="1"/>
            <a:r>
              <a:rPr lang="en-CA" dirty="0" smtClean="0"/>
              <a:t>“a major beneficiary of the land transfers” (p. 392)</a:t>
            </a:r>
          </a:p>
          <a:p>
            <a:pPr lvl="1"/>
            <a:r>
              <a:rPr lang="en-CA" dirty="0" smtClean="0"/>
              <a:t>Duke of </a:t>
            </a:r>
            <a:r>
              <a:rPr lang="en-CA" dirty="0" err="1" smtClean="0"/>
              <a:t>Friedland</a:t>
            </a:r>
            <a:r>
              <a:rPr lang="en-CA" dirty="0" smtClean="0"/>
              <a:t>, 1624</a:t>
            </a:r>
          </a:p>
          <a:p>
            <a:pPr lvl="1"/>
            <a:r>
              <a:rPr lang="en-CA" dirty="0" smtClean="0"/>
              <a:t>commander of Imperialist forces, 1625</a:t>
            </a:r>
          </a:p>
          <a:p>
            <a:pPr lvl="1"/>
            <a:r>
              <a:rPr lang="en-CA" dirty="0" smtClean="0"/>
              <a:t>Duke of Mecklenburg, 1629</a:t>
            </a:r>
          </a:p>
          <a:p>
            <a:pPr lvl="1"/>
            <a:r>
              <a:rPr lang="en-CA" dirty="0" smtClean="0"/>
              <a:t>upstart, critical of subordinates</a:t>
            </a:r>
          </a:p>
          <a:p>
            <a:pPr marL="1042416" lvl="1" indent="-457200">
              <a:buFont typeface="+mj-lt"/>
              <a:buAutoNum type="arabicPeriod"/>
            </a:pPr>
            <a:endParaRPr lang="en-CA" dirty="0" smtClean="0"/>
          </a:p>
          <a:p>
            <a:pPr marL="1042416" lvl="1" indent="-45720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071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76200"/>
            <a:ext cx="6587905" cy="914400"/>
          </a:xfrm>
        </p:spPr>
        <p:txBody>
          <a:bodyPr>
            <a:noAutofit/>
          </a:bodyPr>
          <a:lstStyle/>
          <a:p>
            <a:r>
              <a:rPr lang="en-CA" sz="3200" dirty="0" smtClean="0"/>
              <a:t>Political and diplomatic developments</a:t>
            </a: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76200" y="1066800"/>
            <a:ext cx="5181600" cy="5791200"/>
          </a:xfrm>
        </p:spPr>
        <p:txBody>
          <a:bodyPr>
            <a:normAutofit/>
          </a:bodyPr>
          <a:lstStyle/>
          <a:p>
            <a:r>
              <a:rPr lang="en-CA" dirty="0" smtClean="0"/>
              <a:t>other commanders</a:t>
            </a:r>
          </a:p>
          <a:p>
            <a:pPr lvl="1"/>
            <a:r>
              <a:rPr lang="en-CA" dirty="0" smtClean="0"/>
              <a:t>Wallenstein</a:t>
            </a:r>
          </a:p>
          <a:p>
            <a:pPr lvl="1"/>
            <a:r>
              <a:rPr lang="en-CA" dirty="0" smtClean="0"/>
              <a:t>General Tilly</a:t>
            </a:r>
          </a:p>
          <a:p>
            <a:pPr lvl="1"/>
            <a:r>
              <a:rPr lang="en-CA" dirty="0" smtClean="0"/>
              <a:t>Maximilian I, Catholic League</a:t>
            </a:r>
          </a:p>
          <a:p>
            <a:pPr lvl="2"/>
            <a:r>
              <a:rPr lang="en-CA" sz="2400" dirty="0" smtClean="0"/>
              <a:t>recognition of his electoral title by Saxony (1624) and Brandenburg (1627)</a:t>
            </a:r>
          </a:p>
          <a:p>
            <a:r>
              <a:rPr lang="en-CA" dirty="0" smtClean="0"/>
              <a:t>Regensburg Electoral Congress, 1630</a:t>
            </a:r>
          </a:p>
          <a:p>
            <a:pPr lvl="1"/>
            <a:r>
              <a:rPr lang="en-CA" dirty="0" smtClean="0"/>
              <a:t>“a significant demonstration of the Empire’s collective purpose” (p. 454)</a:t>
            </a:r>
          </a:p>
          <a:p>
            <a:pPr lvl="1"/>
            <a:r>
              <a:rPr lang="en-CA" dirty="0" smtClean="0"/>
              <a:t>dismissal of Wallenstein</a:t>
            </a:r>
          </a:p>
          <a:p>
            <a:pPr marL="1042416" lvl="1" indent="-457200">
              <a:buFont typeface="+mj-lt"/>
              <a:buAutoNum type="arabicPeriod"/>
            </a:pPr>
            <a:endParaRPr lang="en-CA" dirty="0" smtClean="0"/>
          </a:p>
          <a:p>
            <a:pPr marL="1042416" lvl="1" indent="-45720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2687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en-CA" sz="3600" dirty="0" smtClean="0"/>
              <a:t>Financing warfare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state</a:t>
            </a:r>
          </a:p>
          <a:p>
            <a:pPr lvl="1"/>
            <a:r>
              <a:rPr lang="en-CA" dirty="0" smtClean="0"/>
              <a:t>taxation, e.g. war taxes (p. 456)</a:t>
            </a:r>
          </a:p>
          <a:p>
            <a:pPr lvl="1"/>
            <a:r>
              <a:rPr lang="en-CA" dirty="0" smtClean="0"/>
              <a:t>borrowing</a:t>
            </a:r>
          </a:p>
          <a:p>
            <a:r>
              <a:rPr lang="en-CA" dirty="0" smtClean="0"/>
              <a:t>military officers</a:t>
            </a:r>
          </a:p>
          <a:p>
            <a:pPr lvl="1"/>
            <a:r>
              <a:rPr lang="en-CA" dirty="0" smtClean="0"/>
              <a:t>plunder</a:t>
            </a:r>
          </a:p>
          <a:p>
            <a:pPr lvl="1"/>
            <a:r>
              <a:rPr lang="en-CA" dirty="0" smtClean="0"/>
              <a:t>credit:  for raising an army</a:t>
            </a:r>
          </a:p>
          <a:p>
            <a:pPr lvl="1"/>
            <a:r>
              <a:rPr lang="en-CA" dirty="0" smtClean="0"/>
              <a:t>muster system: towns provide food and wages for an entire troop</a:t>
            </a:r>
          </a:p>
          <a:p>
            <a:pPr lvl="1"/>
            <a:r>
              <a:rPr lang="en-CA" dirty="0" smtClean="0"/>
              <a:t>contributions (“tax of violence” / extortion): to be paid also after a troop has left a region</a:t>
            </a:r>
          </a:p>
          <a:p>
            <a:r>
              <a:rPr lang="en-CA" dirty="0" smtClean="0"/>
              <a:t>challenges </a:t>
            </a:r>
          </a:p>
          <a:p>
            <a:pPr lvl="1"/>
            <a:r>
              <a:rPr lang="en-CA" dirty="0" smtClean="0"/>
              <a:t>pay arrears</a:t>
            </a:r>
          </a:p>
          <a:p>
            <a:pPr lvl="1"/>
            <a:r>
              <a:rPr lang="en-CA" dirty="0" smtClean="0"/>
              <a:t>camp followers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1599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839200" cy="914400"/>
          </a:xfrm>
        </p:spPr>
        <p:txBody>
          <a:bodyPr>
            <a:noAutofit/>
          </a:bodyPr>
          <a:lstStyle/>
          <a:p>
            <a:r>
              <a:rPr lang="en-CA" sz="3200" dirty="0" smtClean="0"/>
              <a:t>Military conflicts: Spain vs. Dutch Republic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5867400" cy="5486400"/>
          </a:xfrm>
        </p:spPr>
        <p:txBody>
          <a:bodyPr>
            <a:normAutofit/>
          </a:bodyPr>
          <a:lstStyle/>
          <a:p>
            <a:r>
              <a:rPr lang="en-CA" dirty="0" smtClean="0"/>
              <a:t>surrender of Breda (siege: August 1624-June 1625) = </a:t>
            </a:r>
            <a:br>
              <a:rPr lang="en-CA" dirty="0" smtClean="0"/>
            </a:br>
            <a:r>
              <a:rPr lang="en-CA" dirty="0" smtClean="0"/>
              <a:t>“pyrrhic victory” (p. 434)</a:t>
            </a:r>
          </a:p>
          <a:p>
            <a:r>
              <a:rPr lang="en-CA" dirty="0" smtClean="0"/>
              <a:t>Dunkirk privateers: attack on Dutch ships</a:t>
            </a:r>
          </a:p>
          <a:p>
            <a:r>
              <a:rPr lang="en-CA" dirty="0" smtClean="0"/>
              <a:t>Treaty of </a:t>
            </a:r>
            <a:r>
              <a:rPr lang="en-CA" dirty="0" err="1" smtClean="0"/>
              <a:t>Compiègne</a:t>
            </a:r>
            <a:r>
              <a:rPr lang="en-CA" dirty="0" smtClean="0"/>
              <a:t> (1624):  France and Dutch </a:t>
            </a:r>
            <a:r>
              <a:rPr lang="en-CA" dirty="0" smtClean="0"/>
              <a:t>Republic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CA" sz="2800" dirty="0" smtClean="0"/>
              <a:t>subsidies </a:t>
            </a:r>
            <a:r>
              <a:rPr lang="en-CA" sz="2800" dirty="0"/>
              <a:t>from France for Dutch naval support</a:t>
            </a:r>
          </a:p>
          <a:p>
            <a:r>
              <a:rPr lang="en-CA" dirty="0" smtClean="0"/>
              <a:t>Frederick </a:t>
            </a:r>
            <a:r>
              <a:rPr lang="en-CA" dirty="0" smtClean="0"/>
              <a:t>Henry of Nassau</a:t>
            </a:r>
          </a:p>
        </p:txBody>
      </p:sp>
    </p:spTree>
    <p:extLst>
      <p:ext uri="{BB962C8B-B14F-4D97-AF65-F5344CB8AC3E}">
        <p14:creationId xmlns:p14="http://schemas.microsoft.com/office/powerpoint/2010/main" val="426220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991600" cy="9144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Military conflicts: Spain vs. Dutch Republic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/>
          <a:lstStyle/>
          <a:p>
            <a:r>
              <a:rPr lang="en-CA" dirty="0"/>
              <a:t>Piet Hein: capture of Spanish treasure fleet (1628)</a:t>
            </a:r>
          </a:p>
          <a:p>
            <a:r>
              <a:rPr lang="en-CA" dirty="0"/>
              <a:t>“Spain’s inability to send reinforcements to the Netherlands placed a premium on imperial assistance” (p. 436</a:t>
            </a:r>
            <a:r>
              <a:rPr lang="en-CA" dirty="0" smtClean="0"/>
              <a:t>)</a:t>
            </a:r>
          </a:p>
          <a:p>
            <a:r>
              <a:rPr lang="en-CA" dirty="0" smtClean="0"/>
              <a:t>siege of </a:t>
            </a:r>
            <a:r>
              <a:rPr lang="en-CA" dirty="0" err="1" smtClean="0"/>
              <a:t>s’Hertzogenbosch</a:t>
            </a:r>
            <a:r>
              <a:rPr lang="en-CA" dirty="0" smtClean="0"/>
              <a:t> (Bois-le-</a:t>
            </a:r>
            <a:r>
              <a:rPr lang="en-CA" dirty="0" err="1" smtClean="0"/>
              <a:t>duc</a:t>
            </a:r>
            <a:r>
              <a:rPr lang="en-CA" dirty="0" smtClean="0"/>
              <a:t>), 1629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319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Military conflicts: Spain vs. France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dirty="0" smtClean="0"/>
              <a:t>Holy Slaughter in the </a:t>
            </a:r>
            <a:r>
              <a:rPr lang="en-CA" dirty="0" err="1" smtClean="0"/>
              <a:t>Valtellina</a:t>
            </a:r>
            <a:r>
              <a:rPr lang="en-CA" dirty="0" smtClean="0"/>
              <a:t>, July 1620</a:t>
            </a:r>
          </a:p>
          <a:p>
            <a:pPr lvl="1"/>
            <a:r>
              <a:rPr lang="en-CA" dirty="0" smtClean="0"/>
              <a:t>diplomatic solution: papal troops replaced Spanish troops</a:t>
            </a:r>
          </a:p>
          <a:p>
            <a:r>
              <a:rPr lang="en-CA" dirty="0" smtClean="0"/>
              <a:t>Savoy’s attack on Genoa, 1625</a:t>
            </a:r>
          </a:p>
          <a:p>
            <a:pPr lvl="1"/>
            <a:r>
              <a:rPr lang="en-CA" dirty="0" smtClean="0"/>
              <a:t>French conquest of the </a:t>
            </a:r>
            <a:r>
              <a:rPr lang="en-CA" dirty="0" err="1" smtClean="0"/>
              <a:t>Valtellina</a:t>
            </a:r>
            <a:endParaRPr lang="en-CA" dirty="0" smtClean="0"/>
          </a:p>
          <a:p>
            <a:pPr lvl="1"/>
            <a:r>
              <a:rPr lang="en-CA" dirty="0" smtClean="0"/>
              <a:t>Treaty of </a:t>
            </a:r>
            <a:r>
              <a:rPr lang="en-CA" dirty="0" err="1" smtClean="0"/>
              <a:t>Monzón</a:t>
            </a:r>
            <a:r>
              <a:rPr lang="en-CA" dirty="0" smtClean="0"/>
              <a:t>, 1625: a Catholic </a:t>
            </a:r>
            <a:r>
              <a:rPr lang="en-CA" dirty="0" err="1" smtClean="0"/>
              <a:t>Valtellina</a:t>
            </a:r>
            <a:r>
              <a:rPr lang="en-CA" dirty="0" smtClean="0"/>
              <a:t>; replacement of French with papal troops</a:t>
            </a:r>
          </a:p>
          <a:p>
            <a:pPr lvl="1"/>
            <a:r>
              <a:rPr lang="en-CA" dirty="0" smtClean="0"/>
              <a:t>Savoy’s alliance with Spain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319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Military conflicts: Spain vs. France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562600"/>
          </a:xfrm>
        </p:spPr>
        <p:txBody>
          <a:bodyPr>
            <a:normAutofit/>
          </a:bodyPr>
          <a:lstStyle/>
          <a:p>
            <a:r>
              <a:rPr lang="en-CA" dirty="0" smtClean="0"/>
              <a:t>War of the </a:t>
            </a:r>
            <a:r>
              <a:rPr lang="en-CA" dirty="0" err="1" smtClean="0"/>
              <a:t>Mantuan</a:t>
            </a:r>
            <a:r>
              <a:rPr lang="en-CA" dirty="0" smtClean="0"/>
              <a:t> Succession (1628-1631)</a:t>
            </a:r>
          </a:p>
          <a:p>
            <a:pPr lvl="1"/>
            <a:r>
              <a:rPr lang="en-CA" dirty="0" smtClean="0"/>
              <a:t>claim of Charles of </a:t>
            </a:r>
            <a:r>
              <a:rPr lang="en-CA" dirty="0" err="1" smtClean="0"/>
              <a:t>Nevers</a:t>
            </a:r>
            <a:r>
              <a:rPr lang="en-CA" dirty="0" smtClean="0"/>
              <a:t> upon Mantua: 1627</a:t>
            </a:r>
          </a:p>
          <a:p>
            <a:pPr lvl="1"/>
            <a:r>
              <a:rPr lang="en-CA" dirty="0" smtClean="0"/>
              <a:t>under Imperial jurisdiction (Ferdinand II)</a:t>
            </a:r>
          </a:p>
          <a:p>
            <a:pPr lvl="1"/>
            <a:r>
              <a:rPr lang="en-CA" dirty="0" smtClean="0"/>
              <a:t>control of </a:t>
            </a:r>
            <a:r>
              <a:rPr lang="en-CA" dirty="0" err="1" smtClean="0"/>
              <a:t>Montferrato</a:t>
            </a:r>
            <a:r>
              <a:rPr lang="en-CA" dirty="0" smtClean="0"/>
              <a:t>:  Spain and Savoy</a:t>
            </a:r>
          </a:p>
          <a:p>
            <a:pPr lvl="2"/>
            <a:r>
              <a:rPr lang="en-CA" sz="2400" dirty="0" smtClean="0"/>
              <a:t>fortress of </a:t>
            </a:r>
            <a:r>
              <a:rPr lang="en-CA" sz="2400" dirty="0" err="1" smtClean="0"/>
              <a:t>Casale</a:t>
            </a:r>
            <a:r>
              <a:rPr lang="en-CA" sz="2400" dirty="0" smtClean="0"/>
              <a:t>: taken by Charles, 1628</a:t>
            </a:r>
          </a:p>
          <a:p>
            <a:pPr lvl="1"/>
            <a:r>
              <a:rPr lang="en-CA" dirty="0" smtClean="0"/>
              <a:t>Imperial intervention:  “Madrid failed to see that its assertiveness in Italy forced the emperor to intervene to preserve his own authority, rather than because he wished to counter France” (p. 443).</a:t>
            </a:r>
          </a:p>
          <a:p>
            <a:pPr lvl="1"/>
            <a:r>
              <a:rPr lang="en-CA" dirty="0" smtClean="0"/>
              <a:t>fall of Mantua (1629)</a:t>
            </a:r>
          </a:p>
          <a:p>
            <a:pPr lvl="1"/>
            <a:r>
              <a:rPr lang="en-CA" dirty="0" smtClean="0"/>
              <a:t>solutions: Peace of Regensburg (1630), Peace of </a:t>
            </a:r>
            <a:r>
              <a:rPr lang="en-CA" dirty="0" err="1" smtClean="0"/>
              <a:t>Cherasco</a:t>
            </a:r>
            <a:r>
              <a:rPr lang="en-CA" dirty="0" smtClean="0"/>
              <a:t> (1631): Charles in Mantua; preservation of Imperial jurisdiction; tensions with Spain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3009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Danish Intervention, 1625-1629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166360"/>
          </a:xfrm>
        </p:spPr>
        <p:txBody>
          <a:bodyPr/>
          <a:lstStyle/>
          <a:p>
            <a:r>
              <a:rPr lang="en-CA" dirty="0" smtClean="0"/>
              <a:t>motives </a:t>
            </a:r>
          </a:p>
          <a:p>
            <a:pPr lvl="1"/>
            <a:r>
              <a:rPr lang="en-CA" dirty="0" smtClean="0"/>
              <a:t>ecclesiastical property, not “religious solidarity” (p. 387)</a:t>
            </a:r>
          </a:p>
          <a:p>
            <a:pPr lvl="1"/>
            <a:r>
              <a:rPr lang="en-CA" dirty="0" smtClean="0"/>
              <a:t>misgivings of Danish nobility</a:t>
            </a:r>
          </a:p>
          <a:p>
            <a:r>
              <a:rPr lang="en-CA" dirty="0" smtClean="0"/>
              <a:t>Treaty of the Hague (1625)</a:t>
            </a:r>
          </a:p>
          <a:p>
            <a:pPr lvl="1"/>
            <a:r>
              <a:rPr lang="en-CA" dirty="0" smtClean="0"/>
              <a:t>England, Dutch Republic: aid for Denmark</a:t>
            </a:r>
          </a:p>
          <a:p>
            <a:r>
              <a:rPr lang="en-CA" dirty="0" smtClean="0"/>
              <a:t>strategy</a:t>
            </a:r>
          </a:p>
          <a:p>
            <a:pPr lvl="1"/>
            <a:r>
              <a:rPr lang="en-CA" dirty="0" smtClean="0"/>
              <a:t>Danish attack in northern Germany</a:t>
            </a:r>
          </a:p>
          <a:p>
            <a:pPr lvl="1"/>
            <a:r>
              <a:rPr lang="en-CA" dirty="0" smtClean="0"/>
              <a:t>attack  of </a:t>
            </a:r>
            <a:r>
              <a:rPr lang="en-CA" dirty="0" err="1" smtClean="0"/>
              <a:t>Bethlen</a:t>
            </a:r>
            <a:r>
              <a:rPr lang="en-CA" dirty="0" smtClean="0"/>
              <a:t> (d. 1629) from Transylvania</a:t>
            </a:r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319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914400"/>
          </a:xfrm>
        </p:spPr>
        <p:txBody>
          <a:bodyPr>
            <a:noAutofit/>
          </a:bodyPr>
          <a:lstStyle/>
          <a:p>
            <a:r>
              <a:rPr lang="en-CA" sz="3200" dirty="0" smtClean="0"/>
              <a:t>Primary Sources for Preliminary Bibliography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>
            <a:normAutofit lnSpcReduction="10000"/>
          </a:bodyPr>
          <a:lstStyle/>
          <a:p>
            <a:pPr marL="468000" indent="-720000">
              <a:buNone/>
            </a:pPr>
            <a:r>
              <a:rPr lang="en-CA" dirty="0" smtClean="0"/>
              <a:t>Wilson, Peter H., </a:t>
            </a:r>
            <a:r>
              <a:rPr lang="en-US" dirty="0"/>
              <a:t>ed. </a:t>
            </a:r>
            <a:r>
              <a:rPr lang="en-US" i="1" dirty="0"/>
              <a:t>The Thirty Years War: A </a:t>
            </a:r>
            <a:r>
              <a:rPr lang="en-US" i="1" dirty="0" smtClean="0"/>
              <a:t>Sourcebook</a:t>
            </a:r>
            <a:r>
              <a:rPr lang="en-US" dirty="0" smtClean="0"/>
              <a:t>, docs. 8, 32. New </a:t>
            </a:r>
            <a:r>
              <a:rPr lang="en-US" dirty="0"/>
              <a:t>York: Palgrave Macmillan, 2010</a:t>
            </a:r>
            <a:r>
              <a:rPr lang="en-US" dirty="0" smtClean="0"/>
              <a:t>.</a:t>
            </a:r>
          </a:p>
          <a:p>
            <a:pPr marL="324000" indent="-720000" algn="ctr">
              <a:buNone/>
            </a:pPr>
            <a:r>
              <a:rPr lang="en-US" dirty="0" smtClean="0"/>
              <a:t>OR</a:t>
            </a:r>
          </a:p>
          <a:p>
            <a:pPr marL="468000" indent="-720000">
              <a:buNone/>
            </a:pPr>
            <a:r>
              <a:rPr lang="en-US" dirty="0" smtClean="0"/>
              <a:t>“A Calvinist prince’s view: Christian II of </a:t>
            </a:r>
            <a:r>
              <a:rPr lang="en-US" dirty="0" err="1" smtClean="0"/>
              <a:t>Anhalt’s</a:t>
            </a:r>
            <a:r>
              <a:rPr lang="en-US" dirty="0" smtClean="0"/>
              <a:t> diary.” In Wilson, </a:t>
            </a:r>
            <a:r>
              <a:rPr lang="en-CA" dirty="0"/>
              <a:t>Peter H., </a:t>
            </a:r>
            <a:r>
              <a:rPr lang="en-US" dirty="0"/>
              <a:t>ed. </a:t>
            </a:r>
            <a:r>
              <a:rPr lang="en-US" i="1" dirty="0"/>
              <a:t>The Thirty Years War: A </a:t>
            </a:r>
            <a:r>
              <a:rPr lang="en-US" i="1" dirty="0" smtClean="0"/>
              <a:t>Sourcebook</a:t>
            </a:r>
            <a:r>
              <a:rPr lang="en-US" dirty="0" smtClean="0"/>
              <a:t>, 149-50. </a:t>
            </a:r>
            <a:r>
              <a:rPr lang="en-US" dirty="0"/>
              <a:t>New York: Palgrave Macmillan, 2010</a:t>
            </a:r>
            <a:r>
              <a:rPr lang="en-US" dirty="0" smtClean="0"/>
              <a:t>.</a:t>
            </a:r>
          </a:p>
          <a:p>
            <a:pPr marL="468000" indent="-720000">
              <a:buNone/>
            </a:pPr>
            <a:r>
              <a:rPr lang="en-US" dirty="0" smtClean="0"/>
              <a:t>“The Upper Austrian Peasants’ Rising, 1626.” </a:t>
            </a:r>
            <a:r>
              <a:rPr lang="en-US" smtClean="0"/>
              <a:t>In Wilson, </a:t>
            </a:r>
            <a:r>
              <a:rPr lang="en-CA" smtClean="0"/>
              <a:t>Peter </a:t>
            </a:r>
            <a:r>
              <a:rPr lang="en-CA" dirty="0"/>
              <a:t>H., </a:t>
            </a:r>
            <a:r>
              <a:rPr lang="en-US" dirty="0"/>
              <a:t>ed. </a:t>
            </a:r>
            <a:r>
              <a:rPr lang="en-US" i="1" dirty="0"/>
              <a:t>The Thirty Years War: A Sourcebook</a:t>
            </a:r>
            <a:r>
              <a:rPr lang="en-US" dirty="0"/>
              <a:t>, </a:t>
            </a:r>
            <a:r>
              <a:rPr lang="en-US" dirty="0" smtClean="0"/>
              <a:t>72-73. New </a:t>
            </a:r>
            <a:r>
              <a:rPr lang="en-US" dirty="0"/>
              <a:t>York: Palgrave Macmillan, 2010.</a:t>
            </a:r>
          </a:p>
          <a:p>
            <a:pPr marL="324000" indent="-720000">
              <a:buNone/>
            </a:pPr>
            <a:endParaRPr lang="en-US" dirty="0"/>
          </a:p>
          <a:p>
            <a:pPr marL="324000" indent="-720000">
              <a:buNone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075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Danish Intervention, 1625-1629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166360"/>
          </a:xfrm>
        </p:spPr>
        <p:txBody>
          <a:bodyPr/>
          <a:lstStyle/>
          <a:p>
            <a:r>
              <a:rPr lang="en-CA" dirty="0" smtClean="0"/>
              <a:t>Imperialist reaction</a:t>
            </a:r>
          </a:p>
          <a:p>
            <a:pPr lvl="1"/>
            <a:r>
              <a:rPr lang="en-CA" dirty="0" smtClean="0"/>
              <a:t>neutrality?  Tilly to Hessen:  “It’s called obedience, not neutrality.  Your lord is an imperial prince whose overlord is the emperor” (p. 389).</a:t>
            </a:r>
          </a:p>
          <a:p>
            <a:pPr lvl="1"/>
            <a:r>
              <a:rPr lang="en-CA" dirty="0" smtClean="0"/>
              <a:t>imperial order (7 May 1624)</a:t>
            </a:r>
          </a:p>
          <a:p>
            <a:pPr lvl="1"/>
            <a:r>
              <a:rPr lang="en-CA" dirty="0" smtClean="0"/>
              <a:t>Battle of Dessau Bridge (1626)</a:t>
            </a:r>
          </a:p>
          <a:p>
            <a:pPr lvl="2"/>
            <a:r>
              <a:rPr lang="en-CA" sz="2400" dirty="0" smtClean="0"/>
              <a:t>Wallenstein vs. </a:t>
            </a:r>
            <a:r>
              <a:rPr lang="en-CA" sz="2400" dirty="0" err="1" smtClean="0"/>
              <a:t>Mansfeld</a:t>
            </a:r>
            <a:r>
              <a:rPr lang="en-CA" sz="2400" dirty="0" smtClean="0"/>
              <a:t> (d. 1626)</a:t>
            </a:r>
          </a:p>
          <a:p>
            <a:pPr lvl="1"/>
            <a:r>
              <a:rPr lang="en-CA" dirty="0" smtClean="0"/>
              <a:t>Battle of </a:t>
            </a:r>
            <a:r>
              <a:rPr lang="en-CA" dirty="0" err="1" smtClean="0"/>
              <a:t>Lutter</a:t>
            </a:r>
            <a:r>
              <a:rPr lang="en-CA" dirty="0" smtClean="0"/>
              <a:t> (1626)</a:t>
            </a:r>
          </a:p>
          <a:p>
            <a:pPr lvl="2"/>
            <a:r>
              <a:rPr lang="en-CA" sz="2400" dirty="0" smtClean="0"/>
              <a:t>Tilly vs. Christian IV</a:t>
            </a:r>
          </a:p>
          <a:p>
            <a:pPr lvl="1"/>
            <a:r>
              <a:rPr lang="en-CA" dirty="0" smtClean="0"/>
              <a:t>Interlude:  Upper Austrian Rebellion (1626)</a:t>
            </a:r>
          </a:p>
          <a:p>
            <a:pPr lvl="1"/>
            <a:r>
              <a:rPr lang="en-CA" dirty="0" smtClean="0"/>
              <a:t>the problem of re-Catholicization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637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Danish Intervention, 1625-1629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5029200" cy="5166360"/>
          </a:xfrm>
        </p:spPr>
        <p:txBody>
          <a:bodyPr>
            <a:normAutofit/>
          </a:bodyPr>
          <a:lstStyle/>
          <a:p>
            <a:r>
              <a:rPr lang="en-CA" dirty="0" smtClean="0"/>
              <a:t>Imperialist reaction</a:t>
            </a:r>
          </a:p>
          <a:p>
            <a:pPr lvl="1"/>
            <a:r>
              <a:rPr lang="en-CA" dirty="0" smtClean="0"/>
              <a:t>1627 campaign against Holstein</a:t>
            </a:r>
          </a:p>
          <a:p>
            <a:r>
              <a:rPr lang="en-CA" dirty="0" smtClean="0"/>
              <a:t>Peace of </a:t>
            </a:r>
            <a:r>
              <a:rPr lang="en-CA" dirty="0" err="1" smtClean="0"/>
              <a:t>Lübeck</a:t>
            </a:r>
            <a:r>
              <a:rPr lang="en-CA" dirty="0" smtClean="0"/>
              <a:t> (1629)</a:t>
            </a:r>
          </a:p>
          <a:p>
            <a:pPr lvl="1"/>
            <a:r>
              <a:rPr lang="en-CA" dirty="0" smtClean="0"/>
              <a:t>Denmark lost none of its own territory.</a:t>
            </a:r>
          </a:p>
          <a:p>
            <a:pPr lvl="1"/>
            <a:r>
              <a:rPr lang="en-CA" dirty="0" smtClean="0"/>
              <a:t>Denmark agreed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to abandon claims to bishoprics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keep out of Imperial affairs</a:t>
            </a:r>
          </a:p>
          <a:p>
            <a:pPr lvl="1"/>
            <a:r>
              <a:rPr lang="en-CA" dirty="0" smtClean="0"/>
              <a:t>“a gift from heaven” (p. 423)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856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Autofit/>
          </a:bodyPr>
          <a:lstStyle/>
          <a:p>
            <a:r>
              <a:rPr lang="en-CA" sz="3200" dirty="0" smtClean="0"/>
              <a:t>Military conflicts: </a:t>
            </a:r>
            <a:br>
              <a:rPr lang="en-CA" sz="3200" dirty="0" smtClean="0"/>
            </a:br>
            <a:r>
              <a:rPr lang="en-CA" sz="3200" dirty="0" smtClean="0"/>
              <a:t>Wallenstein’s Baltic Design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5334000" cy="5181600"/>
          </a:xfrm>
        </p:spPr>
        <p:txBody>
          <a:bodyPr/>
          <a:lstStyle/>
          <a:p>
            <a:r>
              <a:rPr lang="en-CA" dirty="0" smtClean="0"/>
              <a:t>Background: Swedish southern advance (1621-1627)</a:t>
            </a:r>
          </a:p>
          <a:p>
            <a:r>
              <a:rPr lang="en-CA" dirty="0" smtClean="0"/>
              <a:t>“Austro-Spanish naval cooperation” (p. 426)</a:t>
            </a:r>
          </a:p>
          <a:p>
            <a:r>
              <a:rPr lang="en-CA" dirty="0" smtClean="0"/>
              <a:t>blockade of Magdeburg, siege of Stralsund</a:t>
            </a:r>
          </a:p>
          <a:p>
            <a:r>
              <a:rPr lang="en-CA" dirty="0" smtClean="0"/>
              <a:t>Stralsund (1628): </a:t>
            </a:r>
            <a:r>
              <a:rPr lang="en-CA" dirty="0" err="1" smtClean="0"/>
              <a:t>Gustavus</a:t>
            </a:r>
            <a:r>
              <a:rPr lang="en-CA" dirty="0" smtClean="0"/>
              <a:t>’ “German base” (p. 431)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431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Autofit/>
          </a:bodyPr>
          <a:lstStyle/>
          <a:p>
            <a:r>
              <a:rPr lang="en-CA" sz="3200" dirty="0" smtClean="0"/>
              <a:t>Military conflicts: </a:t>
            </a:r>
            <a:br>
              <a:rPr lang="en-CA" sz="3200" dirty="0" smtClean="0"/>
            </a:br>
            <a:r>
              <a:rPr lang="en-CA" sz="3200" dirty="0" smtClean="0"/>
              <a:t>Wallenstein’s Baltic Design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153400" cy="5181600"/>
          </a:xfrm>
        </p:spPr>
        <p:txBody>
          <a:bodyPr/>
          <a:lstStyle/>
          <a:p>
            <a:r>
              <a:rPr lang="en-CA" dirty="0" smtClean="0"/>
              <a:t>Imperial intervention in Poland</a:t>
            </a:r>
          </a:p>
          <a:p>
            <a:pPr lvl="1"/>
            <a:r>
              <a:rPr lang="en-CA" dirty="0" smtClean="0"/>
              <a:t>goal: dislodge Swedes from Vistula delta</a:t>
            </a:r>
          </a:p>
          <a:p>
            <a:pPr lvl="1"/>
            <a:r>
              <a:rPr lang="en-CA" dirty="0" smtClean="0"/>
              <a:t>limited success</a:t>
            </a:r>
          </a:p>
          <a:p>
            <a:pPr lvl="1"/>
            <a:r>
              <a:rPr lang="en-CA" dirty="0" smtClean="0"/>
              <a:t>Truce of </a:t>
            </a:r>
            <a:r>
              <a:rPr lang="en-CA" dirty="0" err="1" smtClean="0"/>
              <a:t>Altmark</a:t>
            </a:r>
            <a:r>
              <a:rPr lang="en-CA" dirty="0" smtClean="0"/>
              <a:t> (1629)</a:t>
            </a:r>
          </a:p>
          <a:p>
            <a:pPr lvl="2"/>
            <a:r>
              <a:rPr lang="en-CA" sz="2400" dirty="0" smtClean="0"/>
              <a:t>facilitated by France</a:t>
            </a:r>
          </a:p>
          <a:p>
            <a:pPr lvl="2"/>
            <a:r>
              <a:rPr lang="en-CA" sz="2400" dirty="0" smtClean="0"/>
              <a:t>Sweden abandoned Courland, most of Livonia, and all but three Prussian ports</a:t>
            </a:r>
          </a:p>
          <a:p>
            <a:pPr lvl="2"/>
            <a:r>
              <a:rPr lang="en-CA" sz="2400" dirty="0" smtClean="0"/>
              <a:t>Richelieu’s </a:t>
            </a:r>
            <a:r>
              <a:rPr lang="en-CA" sz="2400" dirty="0" smtClean="0"/>
              <a:t>plan</a:t>
            </a:r>
          </a:p>
          <a:p>
            <a:pPr lvl="3"/>
            <a:r>
              <a:rPr lang="en-CA" sz="2400" dirty="0"/>
              <a:t>redirect Sweden’s attention away from Poland and towards the Holy Roman Empire</a:t>
            </a:r>
          </a:p>
          <a:p>
            <a:pPr lvl="3"/>
            <a:endParaRPr lang="en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520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Edict of Restitution, 1629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dirty="0" smtClean="0"/>
              <a:t>“…Ferdinand committed a grave error by issuing the Edict of Restitution in March 1629” (p. 446)</a:t>
            </a:r>
          </a:p>
          <a:p>
            <a:r>
              <a:rPr lang="en-CA" dirty="0" smtClean="0"/>
              <a:t>“a blunder of the first order” (p. 453)</a:t>
            </a:r>
          </a:p>
          <a:p>
            <a:r>
              <a:rPr lang="en-CA" dirty="0" smtClean="0"/>
              <a:t>a failed attempt to establish peace</a:t>
            </a:r>
          </a:p>
          <a:p>
            <a:r>
              <a:rPr lang="en-CA" dirty="0" smtClean="0"/>
              <a:t>connected to “the controversial land transfers, contributions and military demands that stirred well-founded suspicions in many Catholics as well as Protestants” (p. 446)</a:t>
            </a:r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599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Edict of Restitution, 1629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5029200" cy="5166360"/>
          </a:xfrm>
        </p:spPr>
        <p:txBody>
          <a:bodyPr/>
          <a:lstStyle/>
          <a:p>
            <a:r>
              <a:rPr lang="en-CA" dirty="0" smtClean="0"/>
              <a:t>a “glorious enterprise”</a:t>
            </a:r>
          </a:p>
          <a:p>
            <a:pPr lvl="1"/>
            <a:r>
              <a:rPr lang="en-CA" dirty="0" smtClean="0"/>
              <a:t>God on the Catholic side</a:t>
            </a:r>
          </a:p>
          <a:p>
            <a:pPr lvl="1"/>
            <a:r>
              <a:rPr lang="en-CA" dirty="0" smtClean="0"/>
              <a:t>militant Catholic interpretation of the Peace    of Augsburg</a:t>
            </a:r>
          </a:p>
          <a:p>
            <a:pPr lvl="1"/>
            <a:r>
              <a:rPr lang="en-CA" dirty="0" smtClean="0"/>
              <a:t>Paul </a:t>
            </a:r>
            <a:r>
              <a:rPr lang="en-CA" dirty="0" err="1" smtClean="0"/>
              <a:t>Laymann</a:t>
            </a:r>
            <a:r>
              <a:rPr lang="en-CA" dirty="0"/>
              <a:t> </a:t>
            </a:r>
            <a:r>
              <a:rPr lang="en-CA" dirty="0" smtClean="0"/>
              <a:t>SJ, </a:t>
            </a:r>
            <a:r>
              <a:rPr lang="en-CA" i="1" dirty="0" err="1" smtClean="0"/>
              <a:t>Pacis</a:t>
            </a:r>
            <a:r>
              <a:rPr lang="en-CA" i="1" dirty="0" smtClean="0"/>
              <a:t> </a:t>
            </a:r>
            <a:r>
              <a:rPr lang="en-CA" i="1" dirty="0" err="1" smtClean="0"/>
              <a:t>compositio</a:t>
            </a:r>
            <a:r>
              <a:rPr lang="en-CA" dirty="0" smtClean="0"/>
              <a:t> (1629)</a:t>
            </a:r>
          </a:p>
          <a:p>
            <a:pPr lvl="1"/>
            <a:r>
              <a:rPr lang="en-CA" dirty="0" smtClean="0"/>
              <a:t>William </a:t>
            </a:r>
            <a:r>
              <a:rPr lang="en-CA" dirty="0" err="1" smtClean="0"/>
              <a:t>Lamormaini</a:t>
            </a:r>
            <a:r>
              <a:rPr lang="en-CA" dirty="0" smtClean="0"/>
              <a:t> SJ (1570-1648): surpassed Ferdinand in “religious fundamentalism” (p. 447)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2195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Edict of Restitution, 1629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94960"/>
          </a:xfrm>
        </p:spPr>
        <p:txBody>
          <a:bodyPr>
            <a:normAutofit/>
          </a:bodyPr>
          <a:lstStyle/>
          <a:p>
            <a:r>
              <a:rPr lang="en-CA" dirty="0" smtClean="0"/>
              <a:t>a judicial, not a religious act</a:t>
            </a:r>
          </a:p>
          <a:p>
            <a:r>
              <a:rPr lang="en-CA" dirty="0" smtClean="0"/>
              <a:t>a return to the “clear letter” of the Peace of Augsburg?</a:t>
            </a:r>
          </a:p>
          <a:p>
            <a:r>
              <a:rPr lang="en-CA" dirty="0" smtClean="0"/>
              <a:t>Calvinism excluded</a:t>
            </a:r>
          </a:p>
          <a:p>
            <a:r>
              <a:rPr lang="en-CA" dirty="0" smtClean="0"/>
              <a:t>return of ecclesiastical property secularized after 1552</a:t>
            </a:r>
          </a:p>
          <a:p>
            <a:pPr lvl="1"/>
            <a:r>
              <a:rPr lang="en-CA" dirty="0" smtClean="0"/>
              <a:t>recovery of 6 bishoprics, 2 imperial abbeys, ca. 150 monasteries, convents, churches</a:t>
            </a:r>
          </a:p>
          <a:p>
            <a:r>
              <a:rPr lang="en-CA" dirty="0" smtClean="0"/>
              <a:t>“not a uniform attack on German Protestants” (p. 449)</a:t>
            </a:r>
          </a:p>
          <a:p>
            <a:pPr lvl="1"/>
            <a:r>
              <a:rPr lang="en-CA" dirty="0" smtClean="0"/>
              <a:t>main victims:  Denmark, </a:t>
            </a:r>
            <a:r>
              <a:rPr lang="en-CA" dirty="0" err="1" smtClean="0"/>
              <a:t>Guelphs</a:t>
            </a:r>
            <a:r>
              <a:rPr lang="en-CA" dirty="0" smtClean="0"/>
              <a:t>, Württemberg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777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/>
              <a:t>Edict of Restitution, 1629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5257800" cy="5242560"/>
          </a:xfrm>
        </p:spPr>
        <p:txBody>
          <a:bodyPr/>
          <a:lstStyle/>
          <a:p>
            <a:r>
              <a:rPr lang="en-CA" dirty="0"/>
              <a:t>Catholic dismay: Spain, Bishop of Vienna, Wallenstein; religious orders vs. bishops</a:t>
            </a:r>
          </a:p>
          <a:p>
            <a:r>
              <a:rPr lang="en-CA" dirty="0" smtClean="0"/>
              <a:t>Protestant response</a:t>
            </a:r>
          </a:p>
          <a:p>
            <a:pPr lvl="1"/>
            <a:r>
              <a:rPr lang="en-CA" dirty="0" smtClean="0"/>
              <a:t>alienation of moderate Lutherans</a:t>
            </a:r>
          </a:p>
          <a:p>
            <a:pPr lvl="1"/>
            <a:r>
              <a:rPr lang="en-CA" dirty="0" smtClean="0"/>
              <a:t>Johann Georg’s arguments</a:t>
            </a:r>
          </a:p>
          <a:p>
            <a:pPr lvl="2"/>
            <a:r>
              <a:rPr lang="en-CA" sz="2400" dirty="0" smtClean="0"/>
              <a:t>about Peace of Augsburg</a:t>
            </a:r>
          </a:p>
          <a:p>
            <a:pPr lvl="2"/>
            <a:r>
              <a:rPr lang="en-CA" sz="2400" dirty="0" smtClean="0"/>
              <a:t>in favour of suspending implementation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70878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Edict of Restitution, 1629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7" y="838200"/>
            <a:ext cx="5257800" cy="5562600"/>
          </a:xfrm>
        </p:spPr>
        <p:txBody>
          <a:bodyPr/>
          <a:lstStyle/>
          <a:p>
            <a:r>
              <a:rPr lang="en-CA" dirty="0" smtClean="0"/>
              <a:t>Consequences</a:t>
            </a:r>
          </a:p>
          <a:p>
            <a:pPr lvl="1"/>
            <a:r>
              <a:rPr lang="en-CA" dirty="0" smtClean="0"/>
              <a:t>Catholic disunity</a:t>
            </a:r>
          </a:p>
          <a:p>
            <a:pPr lvl="1"/>
            <a:r>
              <a:rPr lang="en-CA" dirty="0" smtClean="0"/>
              <a:t>adamant Protestant opposition to “wholesale” restitution vs. case-by-case investigation</a:t>
            </a:r>
          </a:p>
          <a:p>
            <a:pPr lvl="1"/>
            <a:r>
              <a:rPr lang="en-CA" dirty="0" smtClean="0"/>
              <a:t>“the vitality of an Empire-wide political culture” (p. 453) that valued reasonable compromise</a:t>
            </a:r>
          </a:p>
          <a:p>
            <a:pPr lvl="1"/>
            <a:r>
              <a:rPr lang="en-CA" dirty="0" smtClean="0"/>
              <a:t>Regensburg Electoral Congress, 1630</a:t>
            </a:r>
          </a:p>
          <a:p>
            <a:pPr lvl="2"/>
            <a:r>
              <a:rPr lang="en-CA" sz="2400" dirty="0" smtClean="0"/>
              <a:t>opposition to Wallenstein</a:t>
            </a:r>
          </a:p>
          <a:p>
            <a:pPr lvl="2"/>
            <a:r>
              <a:rPr lang="en-CA" sz="2400" dirty="0" smtClean="0"/>
              <a:t>opposition to </a:t>
            </a:r>
            <a:r>
              <a:rPr lang="en-CA" sz="2400" dirty="0" err="1" smtClean="0"/>
              <a:t>Mantuan</a:t>
            </a:r>
            <a:r>
              <a:rPr lang="en-CA" sz="2400" dirty="0" smtClean="0"/>
              <a:t> War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14241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CA" dirty="0" smtClean="0"/>
              <a:t>A religious war?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Articles of the Bohemian Confederation</a:t>
            </a:r>
          </a:p>
          <a:p>
            <a:r>
              <a:rPr lang="en-CA" sz="3200" dirty="0" smtClean="0"/>
              <a:t>Ferdinand II’s plan for Habsburg lands</a:t>
            </a:r>
          </a:p>
          <a:p>
            <a:r>
              <a:rPr lang="en-CA" sz="3200" dirty="0" smtClean="0"/>
              <a:t>Treaty of Munich (1619)</a:t>
            </a:r>
          </a:p>
          <a:p>
            <a:r>
              <a:rPr lang="en-CA" sz="3200" dirty="0" smtClean="0"/>
              <a:t>Treaty of Ulm (1620)</a:t>
            </a:r>
          </a:p>
          <a:p>
            <a:r>
              <a:rPr lang="en-CA" sz="3200" dirty="0" smtClean="0"/>
              <a:t>Perspective “from the ground”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49522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Central 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458200" cy="5638800"/>
          </a:xfrm>
        </p:spPr>
        <p:txBody>
          <a:bodyPr>
            <a:normAutofit lnSpcReduction="10000"/>
          </a:bodyPr>
          <a:lstStyle/>
          <a:p>
            <a:pPr marL="651510" indent="-51435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What were the key political and diplomatic developments of the 1620s?</a:t>
            </a:r>
          </a:p>
          <a:p>
            <a:pPr marL="651510" indent="-51435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How was warfare financed?</a:t>
            </a:r>
          </a:p>
          <a:p>
            <a:pPr marL="651510" indent="-51435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What were the main military conflicts in the 1620s?</a:t>
            </a:r>
          </a:p>
          <a:p>
            <a:pPr marL="651510" indent="-51435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Ferdinand II issued the Edict of Restitution in 1629.  Why was this act a “grave error” (p. 446)?</a:t>
            </a:r>
          </a:p>
          <a:p>
            <a:pPr marL="137160" indent="0">
              <a:spcAft>
                <a:spcPts val="1200"/>
              </a:spcAft>
              <a:buNone/>
            </a:pPr>
            <a:r>
              <a:rPr lang="en-CA" sz="2600" dirty="0" smtClean="0"/>
              <a:t>These questions represent an analysis of the assigned reading that is based entirely on </a:t>
            </a:r>
            <a:r>
              <a:rPr lang="en-CA" sz="2600" i="1" dirty="0" smtClean="0"/>
              <a:t>Europe’s Tragedy</a:t>
            </a:r>
            <a:r>
              <a:rPr lang="en-CA" sz="2600" dirty="0" smtClean="0"/>
              <a:t> but that does not always strictly follow the progress of Wilson’s presentation, especially with reference to questions 1 and 3.</a:t>
            </a:r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10180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CA" dirty="0" smtClean="0">
                <a:solidFill>
                  <a:srgbClr val="C00000"/>
                </a:solidFill>
              </a:rPr>
              <a:t>Maps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/>
          <a:lstStyle/>
          <a:p>
            <a:r>
              <a:rPr lang="en-CA" dirty="0">
                <a:solidFill>
                  <a:srgbClr val="C00000"/>
                </a:solidFill>
              </a:rPr>
              <a:t>Mantua and environs</a:t>
            </a:r>
          </a:p>
          <a:p>
            <a:pPr lvl="1"/>
            <a:r>
              <a:rPr lang="en-CA" dirty="0">
                <a:hlinkClick r:id="rId2"/>
              </a:rPr>
              <a:t>http://1.bp.blogspot.com/_</a:t>
            </a:r>
            <a:r>
              <a:rPr lang="en-CA" dirty="0" smtClean="0">
                <a:hlinkClick r:id="rId2"/>
              </a:rPr>
              <a:t>KezhQ6waZT0/SDDkGU-R85I/AAAAAAAAEMw/N0DeJSIr8FA/s1600-h/mantua.jpg</a:t>
            </a:r>
            <a:r>
              <a:rPr lang="en-CA" dirty="0" smtClean="0"/>
              <a:t> </a:t>
            </a:r>
          </a:p>
          <a:p>
            <a:r>
              <a:rPr lang="en-CA" dirty="0" smtClean="0">
                <a:solidFill>
                  <a:srgbClr val="C00000"/>
                </a:solidFill>
              </a:rPr>
              <a:t>Baltic region</a:t>
            </a:r>
          </a:p>
          <a:p>
            <a:pPr lvl="1"/>
            <a:r>
              <a:rPr lang="en-CA" dirty="0">
                <a:hlinkClick r:id="rId3"/>
              </a:rPr>
              <a:t>http://</a:t>
            </a:r>
            <a:r>
              <a:rPr lang="en-CA" dirty="0" smtClean="0">
                <a:hlinkClick r:id="rId3"/>
              </a:rPr>
              <a:t>www.emersonkent.com/map_archive/baltic_regions_1386.htm</a:t>
            </a:r>
            <a:r>
              <a:rPr lang="en-CA" dirty="0" smtClean="0"/>
              <a:t> </a:t>
            </a:r>
          </a:p>
          <a:p>
            <a:r>
              <a:rPr lang="en-CA" dirty="0" smtClean="0">
                <a:solidFill>
                  <a:srgbClr val="C00000"/>
                </a:solidFill>
              </a:rPr>
              <a:t>Central Europe, 1618</a:t>
            </a:r>
          </a:p>
          <a:p>
            <a:pPr lvl="1"/>
            <a:r>
              <a:rPr lang="en-CA" dirty="0">
                <a:hlinkClick r:id="rId4"/>
              </a:rPr>
              <a:t>http://</a:t>
            </a:r>
            <a:r>
              <a:rPr lang="en-CA" dirty="0" smtClean="0">
                <a:hlinkClick r:id="rId4"/>
              </a:rPr>
              <a:t>www.hup.harvard.edu/features/wilson/wilsoncemap.jpg</a:t>
            </a:r>
            <a:r>
              <a:rPr lang="en-CA" dirty="0" smtClean="0"/>
              <a:t>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923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695" y="152400"/>
            <a:ext cx="8991600" cy="1143000"/>
          </a:xfrm>
        </p:spPr>
        <p:txBody>
          <a:bodyPr>
            <a:noAutofit/>
          </a:bodyPr>
          <a:lstStyle/>
          <a:p>
            <a:r>
              <a:rPr lang="en-CA" sz="3600" dirty="0" smtClean="0"/>
              <a:t>Political and diplomatic developments</a:t>
            </a:r>
            <a:endParaRPr lang="en-CA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endParaRPr lang="en-CA" dirty="0" smtClean="0"/>
          </a:p>
          <a:p>
            <a:r>
              <a:rPr lang="en-CA" dirty="0" smtClean="0"/>
              <a:t>“The revival of Catholicism in the Empire was received with mixed feelings by France and Spain” (p. 362).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940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695" y="0"/>
            <a:ext cx="6587905" cy="1066800"/>
          </a:xfrm>
        </p:spPr>
        <p:txBody>
          <a:bodyPr>
            <a:noAutofit/>
          </a:bodyPr>
          <a:lstStyle/>
          <a:p>
            <a:r>
              <a:rPr lang="en-CA" sz="3600" dirty="0" smtClean="0"/>
              <a:t>Political and diplomatic developments</a:t>
            </a:r>
            <a:endParaRPr lang="en-CA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990600"/>
            <a:ext cx="5334000" cy="58674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Spain</a:t>
            </a:r>
          </a:p>
          <a:p>
            <a:pPr lvl="1"/>
            <a:r>
              <a:rPr lang="en-CA" dirty="0" smtClean="0"/>
              <a:t>Philip IV (1621-1665)</a:t>
            </a:r>
          </a:p>
          <a:p>
            <a:pPr lvl="1"/>
            <a:r>
              <a:rPr lang="en-CA" dirty="0" smtClean="0"/>
              <a:t>Gaspar de </a:t>
            </a:r>
            <a:r>
              <a:rPr lang="en-CA" dirty="0" err="1" smtClean="0"/>
              <a:t>Guzmán</a:t>
            </a:r>
            <a:r>
              <a:rPr lang="en-CA" dirty="0" smtClean="0"/>
              <a:t>, Count- Duke of Olivares</a:t>
            </a:r>
          </a:p>
          <a:p>
            <a:pPr lvl="1"/>
            <a:r>
              <a:rPr lang="en-CA" i="1" dirty="0" err="1" smtClean="0"/>
              <a:t>reputación</a:t>
            </a:r>
            <a:r>
              <a:rPr lang="en-CA" dirty="0" smtClean="0"/>
              <a:t> and war with the Dutch</a:t>
            </a:r>
          </a:p>
          <a:p>
            <a:pPr lvl="1"/>
            <a:r>
              <a:rPr lang="en-CA" dirty="0" smtClean="0"/>
              <a:t>enhancement of Spain’s navy</a:t>
            </a:r>
          </a:p>
          <a:p>
            <a:pPr lvl="2"/>
            <a:r>
              <a:rPr lang="en-CA" dirty="0" smtClean="0"/>
              <a:t>Admiralty of the North</a:t>
            </a:r>
          </a:p>
          <a:p>
            <a:pPr lvl="1"/>
            <a:r>
              <a:rPr lang="en-CA" dirty="0" smtClean="0"/>
              <a:t>Union of Arms (p. 370)</a:t>
            </a:r>
          </a:p>
          <a:p>
            <a:pPr lvl="2"/>
            <a:r>
              <a:rPr lang="en-CA" dirty="0" smtClean="0"/>
              <a:t>soldiers and tax</a:t>
            </a:r>
          </a:p>
          <a:p>
            <a:pPr lvl="2"/>
            <a:r>
              <a:rPr lang="en-CA" dirty="0" smtClean="0"/>
              <a:t>problems </a:t>
            </a:r>
          </a:p>
          <a:p>
            <a:pPr lvl="1"/>
            <a:r>
              <a:rPr lang="en-CA" dirty="0" smtClean="0"/>
              <a:t>financial crises (pp. 434-35)</a:t>
            </a:r>
          </a:p>
          <a:p>
            <a:pPr lvl="2"/>
            <a:r>
              <a:rPr lang="en-CA" dirty="0" smtClean="0"/>
              <a:t>bankruptcy of 1627</a:t>
            </a:r>
          </a:p>
          <a:p>
            <a:pPr lvl="2"/>
            <a:r>
              <a:rPr lang="en-CA" dirty="0" smtClean="0"/>
              <a:t>capture of treasure fleets, 1627, 1628</a:t>
            </a:r>
          </a:p>
          <a:p>
            <a:pPr lvl="2"/>
            <a:endParaRPr lang="en-CA" dirty="0" smtClean="0"/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39478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78" y="27915"/>
            <a:ext cx="6587905" cy="1143000"/>
          </a:xfrm>
        </p:spPr>
        <p:txBody>
          <a:bodyPr>
            <a:noAutofit/>
          </a:bodyPr>
          <a:lstStyle/>
          <a:p>
            <a:r>
              <a:rPr lang="en-CA" sz="3600" dirty="0" smtClean="0"/>
              <a:t>Political and diplomatic developments</a:t>
            </a:r>
            <a:endParaRPr lang="en-CA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143000"/>
            <a:ext cx="5105400" cy="5638800"/>
          </a:xfrm>
        </p:spPr>
        <p:txBody>
          <a:bodyPr>
            <a:normAutofit/>
          </a:bodyPr>
          <a:lstStyle/>
          <a:p>
            <a:r>
              <a:rPr lang="en-CA" dirty="0" smtClean="0"/>
              <a:t>France</a:t>
            </a:r>
          </a:p>
          <a:p>
            <a:pPr lvl="1"/>
            <a:r>
              <a:rPr lang="en-CA" dirty="0" smtClean="0"/>
              <a:t>Louis XIII (1610-1643)</a:t>
            </a:r>
          </a:p>
          <a:p>
            <a:pPr lvl="1"/>
            <a:r>
              <a:rPr lang="en-CA" dirty="0" smtClean="0"/>
              <a:t>court factions</a:t>
            </a:r>
          </a:p>
          <a:p>
            <a:pPr lvl="2"/>
            <a:r>
              <a:rPr lang="en-CA" sz="2400" i="1" dirty="0" err="1" smtClean="0"/>
              <a:t>dévots</a:t>
            </a:r>
            <a:r>
              <a:rPr lang="en-CA" sz="2400" dirty="0" smtClean="0"/>
              <a:t> vs. </a:t>
            </a:r>
            <a:r>
              <a:rPr lang="en-CA" sz="2400" i="1" dirty="0" err="1" smtClean="0"/>
              <a:t>Bons</a:t>
            </a:r>
            <a:r>
              <a:rPr lang="en-CA" sz="2400" i="1" dirty="0" smtClean="0"/>
              <a:t> </a:t>
            </a:r>
            <a:r>
              <a:rPr lang="en-CA" sz="2400" i="1" dirty="0" err="1" smtClean="0"/>
              <a:t>Français</a:t>
            </a:r>
            <a:endParaRPr lang="en-CA" sz="2400" i="1" dirty="0" smtClean="0"/>
          </a:p>
          <a:p>
            <a:pPr lvl="1"/>
            <a:r>
              <a:rPr lang="en-CA" dirty="0" smtClean="0"/>
              <a:t> Cardinal Richelieu</a:t>
            </a:r>
          </a:p>
          <a:p>
            <a:pPr lvl="2"/>
            <a:r>
              <a:rPr lang="en-CA" sz="2400" dirty="0" smtClean="0"/>
              <a:t>chief minister (1624-1642)</a:t>
            </a:r>
          </a:p>
          <a:p>
            <a:pPr lvl="2"/>
            <a:r>
              <a:rPr lang="en-CA" sz="2400" dirty="0" smtClean="0"/>
              <a:t>“The interests of a state and the interests of religion are two entirely different things” (1616, p. 377).</a:t>
            </a:r>
          </a:p>
          <a:p>
            <a:pPr lvl="2"/>
            <a:r>
              <a:rPr lang="en-CA" sz="2400" dirty="0" smtClean="0"/>
              <a:t>“a dangerous opponent” (p. 379) for Spain (Olivares)</a:t>
            </a:r>
          </a:p>
          <a:p>
            <a:pPr lvl="2"/>
            <a:r>
              <a:rPr lang="en-CA" sz="2400" dirty="0" smtClean="0"/>
              <a:t>Habsburg encirclement</a:t>
            </a:r>
          </a:p>
        </p:txBody>
      </p:sp>
    </p:spTree>
    <p:extLst>
      <p:ext uri="{BB962C8B-B14F-4D97-AF65-F5344CB8AC3E}">
        <p14:creationId xmlns:p14="http://schemas.microsoft.com/office/powerpoint/2010/main" val="423397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695" y="152400"/>
            <a:ext cx="6587905" cy="1143000"/>
          </a:xfrm>
        </p:spPr>
        <p:txBody>
          <a:bodyPr>
            <a:noAutofit/>
          </a:bodyPr>
          <a:lstStyle/>
          <a:p>
            <a:r>
              <a:rPr lang="en-CA" sz="3600" dirty="0" smtClean="0"/>
              <a:t>Political and diplomatic developments</a:t>
            </a:r>
            <a:endParaRPr lang="en-CA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71600"/>
            <a:ext cx="5105400" cy="5181600"/>
          </a:xfrm>
        </p:spPr>
        <p:txBody>
          <a:bodyPr/>
          <a:lstStyle/>
          <a:p>
            <a:r>
              <a:rPr lang="en-CA" dirty="0" smtClean="0"/>
              <a:t>France</a:t>
            </a:r>
          </a:p>
          <a:p>
            <a:pPr lvl="1"/>
            <a:r>
              <a:rPr lang="en-CA" dirty="0" smtClean="0"/>
              <a:t>Edict of Nantes (1598)</a:t>
            </a:r>
          </a:p>
          <a:p>
            <a:pPr lvl="1"/>
            <a:r>
              <a:rPr lang="en-CA" dirty="0" smtClean="0"/>
              <a:t>Huguenot rebellions, 1620s</a:t>
            </a:r>
          </a:p>
          <a:p>
            <a:pPr lvl="2"/>
            <a:r>
              <a:rPr lang="en-CA" dirty="0" smtClean="0"/>
              <a:t>distraction from international involvement</a:t>
            </a:r>
          </a:p>
          <a:p>
            <a:pPr lvl="1"/>
            <a:r>
              <a:rPr lang="en-CA" dirty="0" smtClean="0"/>
              <a:t>siege of La Rochelle (1627-1628, pp. 440-42)</a:t>
            </a:r>
          </a:p>
          <a:p>
            <a:pPr lvl="1"/>
            <a:r>
              <a:rPr lang="en-CA" dirty="0" smtClean="0"/>
              <a:t>Peace of </a:t>
            </a:r>
            <a:r>
              <a:rPr lang="en-CA" dirty="0" err="1" smtClean="0"/>
              <a:t>Alais</a:t>
            </a:r>
            <a:r>
              <a:rPr lang="en-CA" dirty="0" smtClean="0"/>
              <a:t> (1629)</a:t>
            </a:r>
          </a:p>
        </p:txBody>
      </p:sp>
    </p:spTree>
    <p:extLst>
      <p:ext uri="{BB962C8B-B14F-4D97-AF65-F5344CB8AC3E}">
        <p14:creationId xmlns:p14="http://schemas.microsoft.com/office/powerpoint/2010/main" val="2310330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1861</TotalTime>
  <Words>1498</Words>
  <Application>Microsoft Office PowerPoint</Application>
  <PresentationFormat>On-screen Show (4:3)</PresentationFormat>
  <Paragraphs>213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Book Antiqua</vt:lpstr>
      <vt:lpstr>Calibri</vt:lpstr>
      <vt:lpstr>Lucida Sans</vt:lpstr>
      <vt:lpstr>Wingdings</vt:lpstr>
      <vt:lpstr>Wingdings 2</vt:lpstr>
      <vt:lpstr>Wingdings 3</vt:lpstr>
      <vt:lpstr>Apex</vt:lpstr>
      <vt:lpstr>History 321:  State and Society in Early Modern Europe: The Thirty Years War</vt:lpstr>
      <vt:lpstr>Primary Sources for Preliminary Bibliography</vt:lpstr>
      <vt:lpstr>A religious war?</vt:lpstr>
      <vt:lpstr>Central Questions</vt:lpstr>
      <vt:lpstr>Maps</vt:lpstr>
      <vt:lpstr>Political and diplomatic developments</vt:lpstr>
      <vt:lpstr>Political and diplomatic developments</vt:lpstr>
      <vt:lpstr>Political and diplomatic developments</vt:lpstr>
      <vt:lpstr>Political and diplomatic developments</vt:lpstr>
      <vt:lpstr>Political and diplomatic developments</vt:lpstr>
      <vt:lpstr>Political and diplomatic developments</vt:lpstr>
      <vt:lpstr>Political and diplomatic developments</vt:lpstr>
      <vt:lpstr>Political and diplomatic developments</vt:lpstr>
      <vt:lpstr>Financing warfare</vt:lpstr>
      <vt:lpstr>Military conflicts: Spain vs. Dutch Republic</vt:lpstr>
      <vt:lpstr>Military conflicts: Spain vs. Dutch Republic</vt:lpstr>
      <vt:lpstr>Military conflicts: Spain vs. France</vt:lpstr>
      <vt:lpstr>Military conflicts: Spain vs. France</vt:lpstr>
      <vt:lpstr>Danish Intervention, 1625-1629</vt:lpstr>
      <vt:lpstr>Danish Intervention, 1625-1629</vt:lpstr>
      <vt:lpstr>Danish Intervention, 1625-1629</vt:lpstr>
      <vt:lpstr>Military conflicts:  Wallenstein’s Baltic Design</vt:lpstr>
      <vt:lpstr>Military conflicts:  Wallenstein’s Baltic Design</vt:lpstr>
      <vt:lpstr>Edict of Restitution, 1629</vt:lpstr>
      <vt:lpstr>Edict of Restitution, 1629</vt:lpstr>
      <vt:lpstr>Edict of Restitution, 1629</vt:lpstr>
      <vt:lpstr>Edict of Restitution, 1629</vt:lpstr>
      <vt:lpstr>Edict of Restitution, 1629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 Pabel</cp:lastModifiedBy>
  <cp:revision>98</cp:revision>
  <dcterms:created xsi:type="dcterms:W3CDTF">2006-08-16T00:00:00Z</dcterms:created>
  <dcterms:modified xsi:type="dcterms:W3CDTF">2015-02-01T00:08:34Z</dcterms:modified>
</cp:coreProperties>
</file>